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6"/>
  </p:notesMasterIdLst>
  <p:sldIdLst>
    <p:sldId id="259" r:id="rId2"/>
    <p:sldId id="307" r:id="rId3"/>
    <p:sldId id="306" r:id="rId4"/>
    <p:sldId id="258" r:id="rId5"/>
  </p:sldIdLst>
  <p:sldSz cx="18003838" cy="13496925"/>
  <p:notesSz cx="6858000" cy="9144000"/>
  <p:defaultText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895" autoAdjust="0"/>
  </p:normalViewPr>
  <p:slideViewPr>
    <p:cSldViewPr snapToGrid="0" snapToObjects="1">
      <p:cViewPr varScale="1">
        <p:scale>
          <a:sx n="43" d="100"/>
          <a:sy n="43" d="100"/>
        </p:scale>
        <p:origin x="-1784" y="-136"/>
      </p:cViewPr>
      <p:guideLst>
        <p:guide orient="horz" pos="4251"/>
        <p:guide pos="567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interSettings" Target="printerSettings/printerSettings1.bin"/><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0E542E-5745-654F-B6EA-88CA35885E8B}" type="datetimeFigureOut">
              <a:rPr lang="en-US" smtClean="0"/>
              <a:t>02-10-14</a:t>
            </a:fld>
            <a:endParaRPr lang="en-US"/>
          </a:p>
        </p:txBody>
      </p:sp>
      <p:sp>
        <p:nvSpPr>
          <p:cNvPr id="4" name="Slide Image Placeholder 3"/>
          <p:cNvSpPr>
            <a:spLocks noGrp="1" noRot="1" noChangeAspect="1"/>
          </p:cNvSpPr>
          <p:nvPr>
            <p:ph type="sldImg" idx="2"/>
          </p:nvPr>
        </p:nvSpPr>
        <p:spPr>
          <a:xfrm>
            <a:off x="1141413" y="685800"/>
            <a:ext cx="457517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13F5B4-1C17-7F49-A8AD-541F23999276}" type="slidenum">
              <a:rPr lang="en-US" smtClean="0"/>
              <a:t>‹Nr.›</a:t>
            </a:fld>
            <a:endParaRPr lang="en-US"/>
          </a:p>
        </p:txBody>
      </p:sp>
    </p:spTree>
    <p:extLst>
      <p:ext uri="{BB962C8B-B14F-4D97-AF65-F5344CB8AC3E}">
        <p14:creationId xmlns:p14="http://schemas.microsoft.com/office/powerpoint/2010/main" val="2858858169"/>
      </p:ext>
    </p:extLst>
  </p:cSld>
  <p:clrMap bg1="lt1" tx1="dk1" bg2="lt2" tx2="dk2" accent1="accent1" accent2="accent2" accent3="accent3" accent4="accent4" accent5="accent5" accent6="accent6" hlink="hlink" folHlink="folHlink"/>
  <p:notesStyle>
    <a:lvl1pPr marL="0" algn="l" defTabSz="457025" rtl="0" eaLnBrk="1" latinLnBrk="0" hangingPunct="1">
      <a:defRPr sz="1200" kern="1200">
        <a:solidFill>
          <a:schemeClr val="tx1"/>
        </a:solidFill>
        <a:latin typeface="+mn-lt"/>
        <a:ea typeface="+mn-ea"/>
        <a:cs typeface="+mn-cs"/>
      </a:defRPr>
    </a:lvl1pPr>
    <a:lvl2pPr marL="457025" algn="l" defTabSz="457025" rtl="0" eaLnBrk="1" latinLnBrk="0" hangingPunct="1">
      <a:defRPr sz="1200" kern="1200">
        <a:solidFill>
          <a:schemeClr val="tx1"/>
        </a:solidFill>
        <a:latin typeface="+mn-lt"/>
        <a:ea typeface="+mn-ea"/>
        <a:cs typeface="+mn-cs"/>
      </a:defRPr>
    </a:lvl2pPr>
    <a:lvl3pPr marL="914049" algn="l" defTabSz="457025" rtl="0" eaLnBrk="1" latinLnBrk="0" hangingPunct="1">
      <a:defRPr sz="1200" kern="1200">
        <a:solidFill>
          <a:schemeClr val="tx1"/>
        </a:solidFill>
        <a:latin typeface="+mn-lt"/>
        <a:ea typeface="+mn-ea"/>
        <a:cs typeface="+mn-cs"/>
      </a:defRPr>
    </a:lvl3pPr>
    <a:lvl4pPr marL="1371074" algn="l" defTabSz="457025" rtl="0" eaLnBrk="1" latinLnBrk="0" hangingPunct="1">
      <a:defRPr sz="1200" kern="1200">
        <a:solidFill>
          <a:schemeClr val="tx1"/>
        </a:solidFill>
        <a:latin typeface="+mn-lt"/>
        <a:ea typeface="+mn-ea"/>
        <a:cs typeface="+mn-cs"/>
      </a:defRPr>
    </a:lvl4pPr>
    <a:lvl5pPr marL="1828099" algn="l" defTabSz="457025" rtl="0" eaLnBrk="1" latinLnBrk="0" hangingPunct="1">
      <a:defRPr sz="1200" kern="1200">
        <a:solidFill>
          <a:schemeClr val="tx1"/>
        </a:solidFill>
        <a:latin typeface="+mn-lt"/>
        <a:ea typeface="+mn-ea"/>
        <a:cs typeface="+mn-cs"/>
      </a:defRPr>
    </a:lvl5pPr>
    <a:lvl6pPr marL="2285125" algn="l" defTabSz="457025" rtl="0" eaLnBrk="1" latinLnBrk="0" hangingPunct="1">
      <a:defRPr sz="1200" kern="1200">
        <a:solidFill>
          <a:schemeClr val="tx1"/>
        </a:solidFill>
        <a:latin typeface="+mn-lt"/>
        <a:ea typeface="+mn-ea"/>
        <a:cs typeface="+mn-cs"/>
      </a:defRPr>
    </a:lvl6pPr>
    <a:lvl7pPr marL="2742150" algn="l" defTabSz="457025" rtl="0" eaLnBrk="1" latinLnBrk="0" hangingPunct="1">
      <a:defRPr sz="1200" kern="1200">
        <a:solidFill>
          <a:schemeClr val="tx1"/>
        </a:solidFill>
        <a:latin typeface="+mn-lt"/>
        <a:ea typeface="+mn-ea"/>
        <a:cs typeface="+mn-cs"/>
      </a:defRPr>
    </a:lvl7pPr>
    <a:lvl8pPr marL="3199175" algn="l" defTabSz="457025" rtl="0" eaLnBrk="1" latinLnBrk="0" hangingPunct="1">
      <a:defRPr sz="1200" kern="1200">
        <a:solidFill>
          <a:schemeClr val="tx1"/>
        </a:solidFill>
        <a:latin typeface="+mn-lt"/>
        <a:ea typeface="+mn-ea"/>
        <a:cs typeface="+mn-cs"/>
      </a:defRPr>
    </a:lvl8pPr>
    <a:lvl9pPr marL="3656199" algn="l" defTabSz="45702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3</a:t>
            </a:fld>
            <a:endParaRPr lang="en-US"/>
          </a:p>
        </p:txBody>
      </p:sp>
    </p:spTree>
    <p:extLst>
      <p:ext uri="{BB962C8B-B14F-4D97-AF65-F5344CB8AC3E}">
        <p14:creationId xmlns:p14="http://schemas.microsoft.com/office/powerpoint/2010/main" val="3699593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0">
                <a:solidFill>
                  <a:srgbClr val="C6D9F1"/>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1">
                <a:solidFill>
                  <a:srgbClr val="FFC538"/>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54" r:id="rId8"/>
    <p:sldLayoutId id="2147483651" r:id="rId9"/>
    <p:sldLayoutId id="2147483652" r:id="rId10"/>
    <p:sldLayoutId id="2147483653" r:id="rId11"/>
    <p:sldLayoutId id="2147483649" r:id="rId12"/>
  </p:sldLayoutIdLst>
  <p:txStyles>
    <p:titleStyle>
      <a:lvl1pPr algn="ctr" defTabSz="2014870" rtl="0" eaLnBrk="1" latinLnBrk="0" hangingPunct="1">
        <a:spcBef>
          <a:spcPct val="0"/>
        </a:spcBef>
        <a:buNone/>
        <a:defRPr sz="9800" kern="1200">
          <a:solidFill>
            <a:schemeClr val="tx1"/>
          </a:solidFill>
          <a:latin typeface="+mj-lt"/>
          <a:ea typeface="+mj-ea"/>
          <a:cs typeface="+mj-cs"/>
        </a:defRPr>
      </a:lvl1pPr>
    </p:titleStyle>
    <p:bodyStyle>
      <a:lvl1pPr marL="755573" indent="-755573" algn="l" defTabSz="2014870" rtl="0" eaLnBrk="1" latinLnBrk="0" hangingPunct="1">
        <a:spcBef>
          <a:spcPct val="20000"/>
        </a:spcBef>
        <a:buFont typeface="Arial" pitchFamily="34" charset="0"/>
        <a:buChar char="•"/>
        <a:defRPr sz="7100" kern="1200">
          <a:solidFill>
            <a:schemeClr val="tx1"/>
          </a:solidFill>
          <a:latin typeface="+mn-lt"/>
          <a:ea typeface="+mn-ea"/>
          <a:cs typeface="+mn-cs"/>
        </a:defRPr>
      </a:lvl1pPr>
      <a:lvl2pPr marL="1637077" indent="-629644" algn="l" defTabSz="2014870" rtl="0" eaLnBrk="1" latinLnBrk="0" hangingPunct="1">
        <a:spcBef>
          <a:spcPct val="20000"/>
        </a:spcBef>
        <a:buFont typeface="Arial" pitchFamily="34" charset="0"/>
        <a:buChar char="–"/>
        <a:defRPr sz="6100" kern="1200">
          <a:solidFill>
            <a:schemeClr val="tx1"/>
          </a:solidFill>
          <a:latin typeface="+mn-lt"/>
          <a:ea typeface="+mn-ea"/>
          <a:cs typeface="+mn-cs"/>
        </a:defRPr>
      </a:lvl2pPr>
      <a:lvl3pPr marL="2518584" indent="-503717" algn="l" defTabSz="2014870" rtl="0" eaLnBrk="1" latinLnBrk="0" hangingPunct="1">
        <a:spcBef>
          <a:spcPct val="20000"/>
        </a:spcBef>
        <a:buFont typeface="Arial" pitchFamily="34" charset="0"/>
        <a:buChar char="•"/>
        <a:defRPr sz="5300" kern="1200">
          <a:solidFill>
            <a:schemeClr val="tx1"/>
          </a:solidFill>
          <a:latin typeface="+mn-lt"/>
          <a:ea typeface="+mn-ea"/>
          <a:cs typeface="+mn-cs"/>
        </a:defRPr>
      </a:lvl3pPr>
      <a:lvl4pPr marL="352602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4pPr>
      <a:lvl5pPr marL="4533456"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5pPr>
      <a:lvl6pPr marL="5540890"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6pPr>
      <a:lvl7pPr marL="6548325"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7pPr>
      <a:lvl8pPr marL="7555759"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8pPr>
      <a:lvl9pPr marL="856319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9pPr>
    </p:bodyStyle>
    <p:other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0" dirty="0" smtClean="0">
                <a:solidFill>
                  <a:srgbClr val="C6D9F1"/>
                </a:solidFill>
              </a:rPr>
              <a:t>ALMA Common Software</a:t>
            </a:r>
            <a:r>
              <a:rPr lang="en-US" b="0" dirty="0">
                <a:solidFill>
                  <a:srgbClr val="C6D9F1"/>
                </a:solidFill>
              </a:rPr>
              <a:t/>
            </a:r>
            <a:br>
              <a:rPr lang="en-US" b="0" dirty="0">
                <a:solidFill>
                  <a:srgbClr val="C6D9F1"/>
                </a:solidFill>
              </a:rPr>
            </a:br>
            <a:r>
              <a:rPr lang="en-US" sz="4800" b="0" dirty="0" smtClean="0">
                <a:solidFill>
                  <a:srgbClr val="C6D9F1"/>
                </a:solidFill>
              </a:rPr>
              <a:t>Course Project</a:t>
            </a:r>
            <a:endParaRPr lang="en-US" sz="4800" b="0" dirty="0">
              <a:solidFill>
                <a:srgbClr val="C6D9F1"/>
              </a:solidFill>
            </a:endParaRPr>
          </a:p>
        </p:txBody>
      </p:sp>
      <p:sp>
        <p:nvSpPr>
          <p:cNvPr id="7" name="Title 1"/>
          <p:cNvSpPr txBox="1">
            <a:spLocks/>
          </p:cNvSpPr>
          <p:nvPr/>
        </p:nvSpPr>
        <p:spPr>
          <a:xfrm>
            <a:off x="1350965" y="6902449"/>
            <a:ext cx="15301912" cy="3299622"/>
          </a:xfrm>
          <a:prstGeom prst="rect">
            <a:avLst/>
          </a:prstGeom>
        </p:spPr>
        <p:txBody>
          <a:bodyPr vert="horz" lIns="91405" tIns="45703" rIns="91405" bIns="45703"/>
          <a:lstStyle>
            <a:lvl1pPr>
              <a:defRPr sz="6000" b="1">
                <a:solidFill>
                  <a:srgbClr val="FFC538"/>
                </a:solidFill>
                <a:latin typeface="Century Gothic"/>
                <a:cs typeface="Century Gothic"/>
              </a:defRPr>
            </a:lvl1pPr>
          </a:lstStyle>
          <a:p>
            <a:pPr algn="ctr">
              <a:spcBef>
                <a:spcPct val="0"/>
              </a:spcBef>
              <a:defRPr/>
            </a:pPr>
            <a:r>
              <a:rPr lang="en-US" sz="4000" b="0" dirty="0" smtClean="0">
                <a:solidFill>
                  <a:schemeClr val="bg1"/>
                </a:solidFill>
                <a:ea typeface="+mj-ea"/>
              </a:rPr>
              <a:t>Observatory Software Toy Model</a:t>
            </a:r>
            <a:endParaRPr lang="en-US" sz="4000" b="0" dirty="0">
              <a:solidFill>
                <a:schemeClr val="bg1"/>
              </a:solidFill>
              <a:ea typeface="+mj-ea"/>
            </a:endParaRPr>
          </a:p>
        </p:txBody>
      </p:sp>
    </p:spTree>
    <p:extLst>
      <p:ext uri="{BB962C8B-B14F-4D97-AF65-F5344CB8AC3E}">
        <p14:creationId xmlns:p14="http://schemas.microsoft.com/office/powerpoint/2010/main" val="112560475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DiagramasPresentacones-Cursos-2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8003838" cy="13496021"/>
          </a:xfrm>
          <a:prstGeom prst="rect">
            <a:avLst/>
          </a:prstGeom>
        </p:spPr>
      </p:pic>
      <p:sp>
        <p:nvSpPr>
          <p:cNvPr id="5" name="Título 4"/>
          <p:cNvSpPr>
            <a:spLocks noGrp="1"/>
          </p:cNvSpPr>
          <p:nvPr>
            <p:ph type="title"/>
          </p:nvPr>
        </p:nvSpPr>
        <p:spPr/>
        <p:txBody>
          <a:bodyPr/>
          <a:lstStyle/>
          <a:p>
            <a:pPr>
              <a:buNone/>
            </a:pPr>
            <a:r>
              <a:rPr lang="es-ES" dirty="0" err="1" smtClean="0"/>
              <a:t>Proposal</a:t>
            </a:r>
            <a:r>
              <a:rPr lang="es-ES" dirty="0" smtClean="0"/>
              <a:t> </a:t>
            </a:r>
            <a:r>
              <a:rPr lang="es-ES" dirty="0" err="1" smtClean="0"/>
              <a:t>Lifecycle</a:t>
            </a:r>
            <a:endParaRPr lang="es-ES" dirty="0"/>
          </a:p>
        </p:txBody>
      </p:sp>
    </p:spTree>
    <p:extLst>
      <p:ext uri="{BB962C8B-B14F-4D97-AF65-F5344CB8AC3E}">
        <p14:creationId xmlns:p14="http://schemas.microsoft.com/office/powerpoint/2010/main" val="70964515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DiagramasPresentacones-Cursos-06.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8003838" cy="13496021"/>
          </a:xfrm>
          <a:prstGeom prst="rect">
            <a:avLst/>
          </a:prstGeom>
        </p:spPr>
      </p:pic>
      <p:sp>
        <p:nvSpPr>
          <p:cNvPr id="2" name="Título 1"/>
          <p:cNvSpPr>
            <a:spLocks noGrp="1"/>
          </p:cNvSpPr>
          <p:nvPr>
            <p:ph type="title"/>
          </p:nvPr>
        </p:nvSpPr>
        <p:spPr/>
        <p:txBody>
          <a:bodyPr/>
          <a:lstStyle/>
          <a:p>
            <a:pPr>
              <a:buNone/>
            </a:pPr>
            <a:r>
              <a:rPr lang="es-ES" dirty="0" err="1"/>
              <a:t>Automatic</a:t>
            </a:r>
            <a:r>
              <a:rPr lang="es-ES" dirty="0"/>
              <a:t> </a:t>
            </a:r>
            <a:r>
              <a:rPr lang="es-ES" dirty="0" err="1"/>
              <a:t>Proposal</a:t>
            </a:r>
            <a:r>
              <a:rPr lang="es-ES" dirty="0"/>
              <a:t> </a:t>
            </a:r>
            <a:r>
              <a:rPr lang="es-ES" dirty="0" err="1" smtClean="0"/>
              <a:t>Executions</a:t>
            </a:r>
            <a:endParaRPr lang="es-ES" dirty="0"/>
          </a:p>
        </p:txBody>
      </p:sp>
    </p:spTree>
    <p:extLst>
      <p:ext uri="{BB962C8B-B14F-4D97-AF65-F5344CB8AC3E}">
        <p14:creationId xmlns:p14="http://schemas.microsoft.com/office/powerpoint/2010/main" val="176226492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Title 4"/>
          <p:cNvSpPr txBox="1">
            <a:spLocks/>
          </p:cNvSpPr>
          <p:nvPr/>
        </p:nvSpPr>
        <p:spPr>
          <a:xfrm>
            <a:off x="0" y="352787"/>
            <a:ext cx="18003838" cy="893720"/>
          </a:xfrm>
          <a:prstGeom prst="rect">
            <a:avLst/>
          </a:prstGeom>
        </p:spPr>
        <p:txBody>
          <a:bodyPr lIns="91405" tIns="45703" rIns="91405" bIns="45703"/>
          <a:lstStyle>
            <a:lvl1pPr algn="ctr" defTabSz="2015641" rtl="0" eaLnBrk="1" latinLnBrk="0" hangingPunct="1">
              <a:spcBef>
                <a:spcPct val="0"/>
              </a:spcBef>
              <a:buNone/>
              <a:defRPr sz="9700" kern="1200">
                <a:solidFill>
                  <a:schemeClr val="tx1"/>
                </a:solidFill>
                <a:latin typeface="+mj-lt"/>
                <a:ea typeface="+mj-ea"/>
                <a:cs typeface="+mj-cs"/>
              </a:defRPr>
            </a:lvl1pPr>
          </a:lstStyle>
          <a:p>
            <a:r>
              <a:rPr lang="en-US" sz="3900" dirty="0" smtClean="0">
                <a:solidFill>
                  <a:schemeClr val="tx2">
                    <a:lumMod val="20000"/>
                    <a:lumOff val="80000"/>
                  </a:schemeClr>
                </a:solidFill>
                <a:latin typeface="Century Gothic" pitchFamily="34" charset="0"/>
                <a:cs typeface="Arial" pitchFamily="34" charset="0"/>
              </a:rPr>
              <a:t>Questions?</a:t>
            </a:r>
            <a:endParaRPr lang="en-US" sz="3900" dirty="0">
              <a:solidFill>
                <a:schemeClr val="tx2">
                  <a:lumMod val="20000"/>
                  <a:lumOff val="80000"/>
                </a:schemeClr>
              </a:solidFill>
              <a:latin typeface="Century Gothic" pitchFamily="34" charset="0"/>
              <a:cs typeface="Arial" pitchFamily="34" charset="0"/>
            </a:endParaRPr>
          </a:p>
        </p:txBody>
      </p:sp>
      <p:sp>
        <p:nvSpPr>
          <p:cNvPr id="4" name="Rectangle 3"/>
          <p:cNvSpPr>
            <a:spLocks noChangeArrowheads="1"/>
          </p:cNvSpPr>
          <p:nvPr/>
        </p:nvSpPr>
        <p:spPr bwMode="auto">
          <a:xfrm>
            <a:off x="0" y="9071023"/>
            <a:ext cx="18003838" cy="4425902"/>
          </a:xfrm>
          <a:prstGeom prst="rect">
            <a:avLst/>
          </a:prstGeom>
          <a:solidFill>
            <a:schemeClr val="tx1">
              <a:lumMod val="95000"/>
              <a:lumOff val="5000"/>
              <a:alpha val="66000"/>
            </a:schemeClr>
          </a:solidFill>
          <a:ln w="9525">
            <a:noFill/>
            <a:miter lim="800000"/>
            <a:headEnd/>
            <a:tailEnd/>
          </a:ln>
        </p:spPr>
        <p:txBody>
          <a:bodyPr lIns="91405" tIns="45703" rIns="91405" bIns="45703" anchor="b"/>
          <a:lstStyle/>
          <a:p>
            <a:pPr eaLnBrk="0" hangingPunct="0">
              <a:buClr>
                <a:srgbClr val="FFFF99"/>
              </a:buClr>
              <a:defRPr/>
            </a:pPr>
            <a:r>
              <a:rPr lang="en-US" sz="2000" b="1" dirty="0" smtClean="0">
                <a:solidFill>
                  <a:schemeClr val="bg1"/>
                </a:solidFill>
                <a:latin typeface="Century Gothic"/>
                <a:cs typeface="Century Gothic"/>
              </a:rPr>
              <a:t>Acknowledgements</a:t>
            </a:r>
          </a:p>
          <a:p>
            <a:pPr eaLnBrk="0" hangingPunct="0">
              <a:buClr>
                <a:srgbClr val="FFFF99"/>
              </a:buClr>
              <a:defRPr/>
            </a:pPr>
            <a:r>
              <a:rPr lang="en-US" sz="2000" dirty="0">
                <a:solidFill>
                  <a:schemeClr val="bg1"/>
                </a:solidFill>
                <a:latin typeface="Century Gothic"/>
                <a:cs typeface="Century Gothic"/>
              </a:rPr>
              <a:t>ACS presentations were originally developed by the ALMA Common Software development team and has been used in many instances of training courses since 2004. Main contributors are (listed in alphabetical order): Jorge </a:t>
            </a:r>
            <a:r>
              <a:rPr lang="en-US" sz="2000" dirty="0" err="1">
                <a:solidFill>
                  <a:schemeClr val="bg1"/>
                </a:solidFill>
                <a:latin typeface="Century Gothic"/>
                <a:cs typeface="Century Gothic"/>
              </a:rPr>
              <a:t>Avarias</a:t>
            </a:r>
            <a:r>
              <a:rPr lang="en-US" sz="2000" dirty="0">
                <a:solidFill>
                  <a:schemeClr val="bg1"/>
                </a:solidFill>
                <a:latin typeface="Century Gothic"/>
                <a:cs typeface="Century Gothic"/>
              </a:rPr>
              <a:t>, Alessandro </a:t>
            </a:r>
            <a:r>
              <a:rPr lang="en-US" sz="2000" dirty="0" err="1">
                <a:solidFill>
                  <a:schemeClr val="bg1"/>
                </a:solidFill>
                <a:latin typeface="Century Gothic"/>
                <a:cs typeface="Century Gothic"/>
              </a:rPr>
              <a:t>Caproni</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Gianluca</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Chiozzi</a:t>
            </a:r>
            <a:r>
              <a:rPr lang="en-US" sz="2000" dirty="0">
                <a:solidFill>
                  <a:schemeClr val="bg1"/>
                </a:solidFill>
                <a:latin typeface="Century Gothic"/>
                <a:cs typeface="Century Gothic"/>
              </a:rPr>
              <a:t>, Jorge Ibsen, Thomas </a:t>
            </a:r>
            <a:r>
              <a:rPr lang="en-US" sz="2000" dirty="0" err="1">
                <a:solidFill>
                  <a:schemeClr val="bg1"/>
                </a:solidFill>
                <a:latin typeface="Century Gothic"/>
                <a:cs typeface="Century Gothic"/>
              </a:rPr>
              <a:t>Jürgens</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Matias</a:t>
            </a:r>
            <a:r>
              <a:rPr lang="en-US" sz="2000">
                <a:solidFill>
                  <a:schemeClr val="bg1"/>
                </a:solidFill>
                <a:latin typeface="Century Gothic"/>
                <a:cs typeface="Century Gothic"/>
              </a:rPr>
              <a:t> </a:t>
            </a:r>
            <a:r>
              <a:rPr lang="en-US" sz="2000" smtClean="0">
                <a:solidFill>
                  <a:schemeClr val="bg1"/>
                </a:solidFill>
                <a:latin typeface="Century Gothic"/>
                <a:cs typeface="Century Gothic"/>
              </a:rPr>
              <a:t>Mora, </a:t>
            </a:r>
            <a:r>
              <a:rPr lang="en-US" sz="2000" dirty="0">
                <a:solidFill>
                  <a:schemeClr val="bg1"/>
                </a:solidFill>
                <a:latin typeface="Century Gothic"/>
                <a:cs typeface="Century Gothic"/>
              </a:rPr>
              <a:t>Joseph Schwarz, </a:t>
            </a:r>
            <a:r>
              <a:rPr lang="en-US" sz="2000" dirty="0" err="1">
                <a:solidFill>
                  <a:schemeClr val="bg1"/>
                </a:solidFill>
                <a:latin typeface="Century Gothic"/>
                <a:cs typeface="Century Gothic"/>
              </a:rPr>
              <a:t>Heiko</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Sommer</a:t>
            </a:r>
            <a:r>
              <a:rPr lang="en-US" sz="2000" dirty="0">
                <a:solidFill>
                  <a:schemeClr val="bg1"/>
                </a:solidFill>
                <a:latin typeface="Century Gothic"/>
                <a:cs typeface="Century Gothic"/>
              </a:rPr>
              <a:t>.</a:t>
            </a:r>
          </a:p>
          <a:p>
            <a:pPr eaLnBrk="0" hangingPunct="0">
              <a:buClr>
                <a:srgbClr val="FFFF99"/>
              </a:buClr>
              <a:defRPr/>
            </a:pPr>
            <a:endParaRPr lang="en-US" sz="2000" dirty="0">
              <a:solidFill>
                <a:schemeClr val="bg1"/>
              </a:solidFill>
              <a:latin typeface="Century Gothic"/>
              <a:cs typeface="Century Gothic"/>
            </a:endParaRPr>
          </a:p>
          <a:p>
            <a:pPr eaLnBrk="0" hangingPunct="0">
              <a:buClr>
                <a:srgbClr val="FFFF99"/>
              </a:buClr>
              <a:defRPr/>
            </a:pPr>
            <a:r>
              <a:rPr lang="en-US" sz="2000" dirty="0" smtClean="0">
                <a:solidFill>
                  <a:schemeClr val="bg1"/>
                </a:solidFill>
                <a:latin typeface="Century Gothic"/>
                <a:cs typeface="Century Gothic"/>
              </a:rPr>
              <a:t>The </a:t>
            </a:r>
            <a:r>
              <a:rPr lang="en-US" sz="2000" dirty="0">
                <a:solidFill>
                  <a:schemeClr val="bg1"/>
                </a:solidFill>
                <a:latin typeface="Century Gothic"/>
                <a:cs typeface="Century Gothic"/>
              </a:rPr>
              <a:t>Atacama Large Millimeter/</a:t>
            </a:r>
            <a:r>
              <a:rPr lang="en-US" sz="2000" dirty="0" err="1">
                <a:solidFill>
                  <a:schemeClr val="bg1"/>
                </a:solidFill>
                <a:latin typeface="Century Gothic"/>
                <a:cs typeface="Century Gothic"/>
              </a:rPr>
              <a:t>submillimeter</a:t>
            </a:r>
            <a:r>
              <a:rPr lang="en-US" sz="2000" dirty="0">
                <a:solidFill>
                  <a:schemeClr val="bg1"/>
                </a:solidFill>
                <a:latin typeface="Century Gothic"/>
                <a:cs typeface="Century Gothic"/>
              </a:rPr>
              <a:t> Array (ALMA), an international astronomy facility, is a partnership of Europe, North America and East Asia in cooperation with the Republic of Chile. ALMA is funded in Europe by the European Organization for Astronomical Research in the Southern Hemisphere (ESO), in North America by the U.S. National Science Foundation (NSF) in cooperation with the National Research Council of Canada (NRC) and the National Science Council of Taiwan (NSC) and in East Asia by the National Institutes of Natural Sciences (NINS) of Japan in cooperation with the Academia </a:t>
            </a:r>
            <a:r>
              <a:rPr lang="en-US" sz="2000" dirty="0" err="1">
                <a:solidFill>
                  <a:schemeClr val="bg1"/>
                </a:solidFill>
                <a:latin typeface="Century Gothic"/>
                <a:cs typeface="Century Gothic"/>
              </a:rPr>
              <a:t>Sinica</a:t>
            </a:r>
            <a:r>
              <a:rPr lang="en-US" sz="2000" dirty="0">
                <a:solidFill>
                  <a:schemeClr val="bg1"/>
                </a:solidFill>
                <a:latin typeface="Century Gothic"/>
                <a:cs typeface="Century Gothic"/>
              </a:rPr>
              <a:t> (AS) in Taiwan. ALMA construction and operations are led on behalf of Europe by ESO, on behalf of North America by the National Radio Astronomy Observatory (NRAO), which is managed by Associated Universities, Inc. (AUI) and on behalf of East Asia by the National Astronomical Observatory of Japan (NAOJ). The Joint ALMA Observatory (JAO) provides the unified leadership and management of the construction, commissioning and operation of ALMA</a:t>
            </a:r>
            <a:r>
              <a:rPr lang="en-US" sz="2000" dirty="0" smtClean="0">
                <a:solidFill>
                  <a:schemeClr val="bg1"/>
                </a:solidFill>
                <a:latin typeface="Century Gothic"/>
                <a:cs typeface="Century Gothic"/>
              </a:rPr>
              <a:t>.</a:t>
            </a:r>
            <a:endParaRPr lang="en-US" sz="2000" dirty="0">
              <a:solidFill>
                <a:schemeClr val="bg1"/>
              </a:solidFill>
              <a:latin typeface="Century Gothic"/>
              <a:cs typeface="Century Gothic"/>
            </a:endParaRPr>
          </a:p>
          <a:p>
            <a:pPr eaLnBrk="0" hangingPunct="0">
              <a:buClr>
                <a:srgbClr val="FFFF99"/>
              </a:buClr>
              <a:defRPr/>
            </a:pPr>
            <a:endParaRPr lang="en-US" sz="2000" dirty="0" smtClean="0">
              <a:solidFill>
                <a:schemeClr val="bg1"/>
              </a:solidFill>
              <a:latin typeface="Century Gothic"/>
              <a:cs typeface="Century Gothic"/>
            </a:endParaRPr>
          </a:p>
        </p:txBody>
      </p:sp>
    </p:spTree>
    <p:extLst>
      <p:ext uri="{BB962C8B-B14F-4D97-AF65-F5344CB8AC3E}">
        <p14:creationId xmlns:p14="http://schemas.microsoft.com/office/powerpoint/2010/main" val="195121811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i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ersonalizado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742</TotalTime>
  <Words>273</Words>
  <Application>Microsoft Macintosh PowerPoint</Application>
  <PresentationFormat>Personalizado</PresentationFormat>
  <Paragraphs>10</Paragraphs>
  <Slides>4</Slides>
  <Notes>1</Notes>
  <HiddenSlides>0</HiddenSlides>
  <MMClips>0</MMClips>
  <ScaleCrop>false</ScaleCrop>
  <HeadingPairs>
    <vt:vector size="4" baseType="variant">
      <vt:variant>
        <vt:lpstr>Tema</vt:lpstr>
      </vt:variant>
      <vt:variant>
        <vt:i4>1</vt:i4>
      </vt:variant>
      <vt:variant>
        <vt:lpstr>Títulos de diapositiva</vt:lpstr>
      </vt:variant>
      <vt:variant>
        <vt:i4>4</vt:i4>
      </vt:variant>
    </vt:vector>
  </HeadingPairs>
  <TitlesOfParts>
    <vt:vector size="5" baseType="lpstr">
      <vt:lpstr>Tio</vt:lpstr>
      <vt:lpstr>ALMA Common Software Course Project</vt:lpstr>
      <vt:lpstr>Proposal Lifecycle</vt:lpstr>
      <vt:lpstr>Automatic Proposal Executions</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Web-based Dashboard for the High-level Monitoring of ALMA</dc:title>
  <dc:creator>Jorge Ibsen</dc:creator>
  <cp:lastModifiedBy>Maccarena Gonzalez</cp:lastModifiedBy>
  <cp:revision>59</cp:revision>
  <cp:lastPrinted>2014-06-23T18:09:53Z</cp:lastPrinted>
  <dcterms:created xsi:type="dcterms:W3CDTF">2014-06-22T04:04:53Z</dcterms:created>
  <dcterms:modified xsi:type="dcterms:W3CDTF">2014-10-02T12:22:59Z</dcterms:modified>
</cp:coreProperties>
</file>

<file path=docProps/thumbnail.jpeg>
</file>